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slide" Target="slides/slide40.xml"/><Relationship Id="rId21" Type="http://schemas.openxmlformats.org/officeDocument/2006/relationships/slide" Target="slides/slide17.xml"/><Relationship Id="rId43" Type="http://schemas.openxmlformats.org/officeDocument/2006/relationships/slide" Target="slides/slide39.xml"/><Relationship Id="rId24" Type="http://schemas.openxmlformats.org/officeDocument/2006/relationships/slide" Target="slides/slide20.xml"/><Relationship Id="rId46" Type="http://schemas.openxmlformats.org/officeDocument/2006/relationships/slide" Target="slides/slide42.xml"/><Relationship Id="rId23" Type="http://schemas.openxmlformats.org/officeDocument/2006/relationships/slide" Target="slides/slide19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4300ce82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4300ce82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4300ce82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64300ce82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4300ce82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4300ce82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4300ce82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4300ce82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4300ce82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4300ce82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4300ce82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4300ce82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4300ce82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4300ce82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4300ce82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4300ce82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4300ce82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4300ce82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4300ce82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4300ce82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64300ce8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64300ce8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4300ce82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64300ce82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4300ce82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4300ce82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4300ce82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4300ce82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4300ce82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4300ce82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4300ce82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4300ce82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64300ce82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64300ce82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64300ce82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64300ce82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4300ce82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4300ce82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4300ce82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4300ce82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4300ce82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4300ce82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64300ce82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64300ce82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4300ce82_1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4300ce82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4300ce82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64300ce82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4300ce82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64300ce82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64300ce82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64300ce82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4300ce82_1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64300ce82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4300ce82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64300ce82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4300ce82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4300ce82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b85d29b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b85d29b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b8b91e7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b8b91e7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b8b91e7c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b8b91e7c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4300ce82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4300ce82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b8b91e7c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b8b91e7c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b8b91e7c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b8b91e7c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b8b91e7c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b8b91e7c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4300ce82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64300ce82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4300ce82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64300ce82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4300ce82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64300ce82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64300ce82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64300ce82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4300ce82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4300ce82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85800" y="2840054"/>
            <a:ext cx="7772400" cy="784738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457200" y="1200150"/>
            <a:ext cx="3994526" cy="3725681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2" type="body"/>
          </p:nvPr>
        </p:nvSpPr>
        <p:spPr>
          <a:xfrm>
            <a:off x="4692274" y="1200150"/>
            <a:ext cx="3994526" cy="3725681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get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5728"/>
            <a:ext cx="9144003" cy="471204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/>
          <p:nvPr/>
        </p:nvSpPr>
        <p:spPr>
          <a:xfrm>
            <a:off x="3135850" y="781825"/>
            <a:ext cx="747900" cy="26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 txBox="1"/>
          <p:nvPr/>
        </p:nvSpPr>
        <p:spPr>
          <a:xfrm>
            <a:off x="4943625" y="3468275"/>
            <a:ext cx="4026600" cy="12843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This is the default .gitignore file for go projects.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The .gitignore file tells git / github to not track these files listed here (it ignores these files, thus, .gitignore)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4696" y="0"/>
            <a:ext cx="575461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/>
          <p:nvPr/>
        </p:nvSpPr>
        <p:spPr>
          <a:xfrm>
            <a:off x="4011150" y="382400"/>
            <a:ext cx="747900" cy="26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4302575" y="1942300"/>
            <a:ext cx="2561100" cy="1333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/>
          <p:nvPr/>
        </p:nvSpPr>
        <p:spPr>
          <a:xfrm>
            <a:off x="4302575" y="3337125"/>
            <a:ext cx="2561100" cy="1737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" name="Google Shape;108;p18"/>
          <p:cNvCxnSpPr>
            <a:endCxn id="106" idx="1"/>
          </p:cNvCxnSpPr>
          <p:nvPr/>
        </p:nvCxnSpPr>
        <p:spPr>
          <a:xfrm>
            <a:off x="3379775" y="2163400"/>
            <a:ext cx="922800" cy="445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" name="Google Shape;109;p18"/>
          <p:cNvSpPr txBox="1"/>
          <p:nvPr/>
        </p:nvSpPr>
        <p:spPr>
          <a:xfrm rot="475">
            <a:off x="1381452" y="1767075"/>
            <a:ext cx="2171100" cy="5538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I always ignore 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these webstorm files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110" name="Google Shape;110;p18"/>
          <p:cNvCxnSpPr/>
          <p:nvPr/>
        </p:nvCxnSpPr>
        <p:spPr>
          <a:xfrm>
            <a:off x="3379775" y="3459675"/>
            <a:ext cx="922800" cy="445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" name="Google Shape;111;p18"/>
          <p:cNvSpPr txBox="1"/>
          <p:nvPr/>
        </p:nvSpPr>
        <p:spPr>
          <a:xfrm rot="869">
            <a:off x="1178153" y="3062924"/>
            <a:ext cx="2374500" cy="5538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I sometimes ignore 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these other files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/>
          <p:nvPr/>
        </p:nvSpPr>
        <p:spPr>
          <a:xfrm>
            <a:off x="3637225" y="0"/>
            <a:ext cx="4792800" cy="461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 txBox="1"/>
          <p:nvPr/>
        </p:nvSpPr>
        <p:spPr>
          <a:xfrm rot="-2700000">
            <a:off x="-203237" y="903456"/>
            <a:ext cx="2797173" cy="583787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use webstorm for github commits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/>
          <p:nvPr/>
        </p:nvSpPr>
        <p:spPr>
          <a:xfrm>
            <a:off x="7554875" y="271925"/>
            <a:ext cx="1087800" cy="39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 txBox="1"/>
          <p:nvPr/>
        </p:nvSpPr>
        <p:spPr>
          <a:xfrm rot="-2700000">
            <a:off x="-203237" y="903456"/>
            <a:ext cx="2797173" cy="583787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use webstorm for github commits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/>
          <p:nvPr/>
        </p:nvSpPr>
        <p:spPr>
          <a:xfrm>
            <a:off x="5345325" y="3365275"/>
            <a:ext cx="2260500" cy="977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1"/>
          <p:cNvSpPr txBox="1"/>
          <p:nvPr/>
        </p:nvSpPr>
        <p:spPr>
          <a:xfrm rot="-2700000">
            <a:off x="-203237" y="903456"/>
            <a:ext cx="2797173" cy="583787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use webstorm for github commits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/>
          <p:nvPr/>
        </p:nvSpPr>
        <p:spPr>
          <a:xfrm>
            <a:off x="3722200" y="543875"/>
            <a:ext cx="2541000" cy="1062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5438275" y="1648050"/>
            <a:ext cx="1147800" cy="26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2"/>
          <p:cNvSpPr txBox="1"/>
          <p:nvPr/>
        </p:nvSpPr>
        <p:spPr>
          <a:xfrm rot="-2700000">
            <a:off x="-203237" y="903456"/>
            <a:ext cx="2797173" cy="583787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use webstorm for github commits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/>
          <p:nvPr/>
        </p:nvSpPr>
        <p:spPr>
          <a:xfrm>
            <a:off x="5438275" y="1648050"/>
            <a:ext cx="1147800" cy="26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3"/>
          <p:cNvSpPr txBox="1"/>
          <p:nvPr/>
        </p:nvSpPr>
        <p:spPr>
          <a:xfrm rot="-2700000">
            <a:off x="-203237" y="903456"/>
            <a:ext cx="2797173" cy="583787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use webstorm for github commits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/>
          <p:nvPr/>
        </p:nvSpPr>
        <p:spPr>
          <a:xfrm>
            <a:off x="5667725" y="3424150"/>
            <a:ext cx="1955100" cy="867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4"/>
          <p:cNvSpPr txBox="1"/>
          <p:nvPr/>
        </p:nvSpPr>
        <p:spPr>
          <a:xfrm rot="-2700000">
            <a:off x="-203237" y="903456"/>
            <a:ext cx="2797173" cy="583787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use webstorm for github commits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5"/>
          <p:cNvSpPr/>
          <p:nvPr/>
        </p:nvSpPr>
        <p:spPr>
          <a:xfrm>
            <a:off x="6399100" y="3679125"/>
            <a:ext cx="781800" cy="434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5"/>
          <p:cNvSpPr txBox="1"/>
          <p:nvPr/>
        </p:nvSpPr>
        <p:spPr>
          <a:xfrm rot="-2700000">
            <a:off x="-203237" y="2119831"/>
            <a:ext cx="2797173" cy="583787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use webstorm for github commits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/>
          <p:nvPr/>
        </p:nvSpPr>
        <p:spPr>
          <a:xfrm>
            <a:off x="577325" y="4494925"/>
            <a:ext cx="1751100" cy="501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6"/>
          <p:cNvSpPr txBox="1"/>
          <p:nvPr/>
        </p:nvSpPr>
        <p:spPr>
          <a:xfrm rot="-2700000">
            <a:off x="-203237" y="903456"/>
            <a:ext cx="2797173" cy="583787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use webstorm for github commits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3318"/>
            <a:ext cx="9144002" cy="423686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8260200" y="1784600"/>
            <a:ext cx="773400" cy="467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/>
        </p:nvSpPr>
        <p:spPr>
          <a:xfrm rot="-2700000">
            <a:off x="-170185" y="823650"/>
            <a:ext cx="2571465" cy="583787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Create a new github repo ...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058" y="0"/>
            <a:ext cx="822388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7"/>
          <p:cNvSpPr/>
          <p:nvPr/>
        </p:nvSpPr>
        <p:spPr>
          <a:xfrm>
            <a:off x="460050" y="3347700"/>
            <a:ext cx="2556900" cy="147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7"/>
          <p:cNvSpPr txBox="1"/>
          <p:nvPr/>
        </p:nvSpPr>
        <p:spPr>
          <a:xfrm rot="-2700000">
            <a:off x="-203237" y="903456"/>
            <a:ext cx="2797173" cy="583787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checking commits at terminal 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using “git log” ...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28600"/>
            <a:ext cx="8229600" cy="46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8"/>
          <p:cNvSpPr txBox="1"/>
          <p:nvPr/>
        </p:nvSpPr>
        <p:spPr>
          <a:xfrm rot="-2700000">
            <a:off x="-203237" y="903456"/>
            <a:ext cx="2797173" cy="583787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checking commits at terminal 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using “git log” ...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8961"/>
            <a:ext cx="9144001" cy="4345578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/>
          <p:nvPr/>
        </p:nvSpPr>
        <p:spPr>
          <a:xfrm>
            <a:off x="551850" y="2268425"/>
            <a:ext cx="7946400" cy="493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9"/>
          <p:cNvSpPr txBox="1"/>
          <p:nvPr/>
        </p:nvSpPr>
        <p:spPr>
          <a:xfrm rot="-2700000">
            <a:off x="-203237" y="903456"/>
            <a:ext cx="2797173" cy="583787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checking commits on github ...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89" name="Google Shape;189;p29"/>
          <p:cNvSpPr txBox="1"/>
          <p:nvPr/>
        </p:nvSpPr>
        <p:spPr>
          <a:xfrm rot="-2700000">
            <a:off x="-203237" y="903456"/>
            <a:ext cx="2797173" cy="583787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checking commits at github.com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0"/>
          <p:cNvSpPr/>
          <p:nvPr/>
        </p:nvSpPr>
        <p:spPr>
          <a:xfrm>
            <a:off x="586375" y="416400"/>
            <a:ext cx="3280200" cy="670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0"/>
          <p:cNvSpPr txBox="1"/>
          <p:nvPr/>
        </p:nvSpPr>
        <p:spPr>
          <a:xfrm rot="-2700000">
            <a:off x="6010193" y="3419735"/>
            <a:ext cx="3422114" cy="602031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re-creating hello world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929" y="0"/>
            <a:ext cx="76601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1"/>
          <p:cNvSpPr txBox="1"/>
          <p:nvPr/>
        </p:nvSpPr>
        <p:spPr>
          <a:xfrm rot="-2700000">
            <a:off x="6010193" y="3419735"/>
            <a:ext cx="3422114" cy="602031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re-creating hello world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904" y="0"/>
            <a:ext cx="824619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2"/>
          <p:cNvSpPr txBox="1"/>
          <p:nvPr/>
        </p:nvSpPr>
        <p:spPr>
          <a:xfrm rot="-2700000">
            <a:off x="6010193" y="3419735"/>
            <a:ext cx="3422114" cy="602031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re-creating hello world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3400"/>
            <a:ext cx="9144000" cy="40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3"/>
          <p:cNvSpPr txBox="1"/>
          <p:nvPr/>
        </p:nvSpPr>
        <p:spPr>
          <a:xfrm rot="-2700000">
            <a:off x="6010193" y="3419735"/>
            <a:ext cx="3422114" cy="602031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re-creating hello world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5925"/>
            <a:ext cx="9144000" cy="431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4"/>
          <p:cNvSpPr txBox="1"/>
          <p:nvPr/>
        </p:nvSpPr>
        <p:spPr>
          <a:xfrm rot="-2700000">
            <a:off x="6010193" y="3419735"/>
            <a:ext cx="3422114" cy="602031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re-creating hello world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setting the Go SDK path in webstorm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5"/>
          <p:cNvSpPr txBox="1"/>
          <p:nvPr/>
        </p:nvSpPr>
        <p:spPr>
          <a:xfrm rot="-2700000">
            <a:off x="6010193" y="3419735"/>
            <a:ext cx="3422114" cy="602031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re-creating hello world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setting the Go SDK path in webstorm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9225"/>
            <a:ext cx="9144000" cy="484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6"/>
          <p:cNvSpPr txBox="1"/>
          <p:nvPr/>
        </p:nvSpPr>
        <p:spPr>
          <a:xfrm rot="-2700000">
            <a:off x="6010193" y="3419735"/>
            <a:ext cx="3422114" cy="602031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re-creating hello world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setting the Go SDK path in webstorm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451"/>
            <a:ext cx="9144000" cy="4980598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0"/>
          <p:cNvSpPr/>
          <p:nvPr/>
        </p:nvSpPr>
        <p:spPr>
          <a:xfrm>
            <a:off x="1070750" y="4232050"/>
            <a:ext cx="1818600" cy="51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0"/>
          <p:cNvSpPr txBox="1"/>
          <p:nvPr/>
        </p:nvSpPr>
        <p:spPr>
          <a:xfrm rot="-2700000">
            <a:off x="-170185" y="823650"/>
            <a:ext cx="2571465" cy="583787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Create a new github repo ...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9" name="Google Shape;49;p10"/>
          <p:cNvSpPr/>
          <p:nvPr/>
        </p:nvSpPr>
        <p:spPr>
          <a:xfrm>
            <a:off x="893000" y="3637250"/>
            <a:ext cx="1818600" cy="51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7"/>
          <p:cNvSpPr/>
          <p:nvPr/>
        </p:nvSpPr>
        <p:spPr>
          <a:xfrm>
            <a:off x="7486900" y="152950"/>
            <a:ext cx="1087800" cy="39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7"/>
          <p:cNvSpPr/>
          <p:nvPr/>
        </p:nvSpPr>
        <p:spPr>
          <a:xfrm>
            <a:off x="6186100" y="3526150"/>
            <a:ext cx="1300800" cy="850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7"/>
          <p:cNvSpPr/>
          <p:nvPr/>
        </p:nvSpPr>
        <p:spPr>
          <a:xfrm>
            <a:off x="3015725" y="1978925"/>
            <a:ext cx="944400" cy="39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7"/>
          <p:cNvSpPr txBox="1"/>
          <p:nvPr/>
        </p:nvSpPr>
        <p:spPr>
          <a:xfrm rot="-2700000">
            <a:off x="6010193" y="3419735"/>
            <a:ext cx="3422114" cy="602031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re-creating hello world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pushing our changes to github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9101" y="0"/>
            <a:ext cx="56657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8"/>
          <p:cNvSpPr/>
          <p:nvPr/>
        </p:nvSpPr>
        <p:spPr>
          <a:xfrm>
            <a:off x="2531900" y="1614075"/>
            <a:ext cx="1487700" cy="38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8"/>
          <p:cNvSpPr txBox="1"/>
          <p:nvPr/>
        </p:nvSpPr>
        <p:spPr>
          <a:xfrm rot="-2700000">
            <a:off x="6010193" y="3419735"/>
            <a:ext cx="3422114" cy="602031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re-creating hello world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checking git log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get</a:t>
            </a:r>
            <a:endParaRPr/>
          </a:p>
        </p:txBody>
      </p:sp>
      <p:sp>
        <p:nvSpPr>
          <p:cNvPr id="254" name="Google Shape;254;p39"/>
          <p:cNvSpPr txBox="1"/>
          <p:nvPr>
            <p:ph idx="1" type="subTitle"/>
          </p:nvPr>
        </p:nvSpPr>
        <p:spPr>
          <a:xfrm>
            <a:off x="144475" y="2840050"/>
            <a:ext cx="8804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 and install packages and dependencies</a:t>
            </a:r>
            <a:endParaRPr/>
          </a:p>
        </p:txBody>
      </p:sp>
      <p:sp>
        <p:nvSpPr>
          <p:cNvPr id="255" name="Google Shape;255;p39"/>
          <p:cNvSpPr txBox="1"/>
          <p:nvPr/>
        </p:nvSpPr>
        <p:spPr>
          <a:xfrm rot="-2700000">
            <a:off x="-288307" y="1121735"/>
            <a:ext cx="3422114" cy="602031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let’s see how go get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goes and gets code so we can use it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56" name="Google Shape;256;p39"/>
          <p:cNvSpPr txBox="1"/>
          <p:nvPr/>
        </p:nvSpPr>
        <p:spPr>
          <a:xfrm>
            <a:off x="3548700" y="3553525"/>
            <a:ext cx="5595300" cy="15900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go get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allows us to go get code → this brings the code into our workspace where we can use it.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I’m going to “go get” the </a:t>
            </a:r>
            <a:r>
              <a:rPr b="1" lang="en">
                <a:solidFill>
                  <a:srgbClr val="FF0000"/>
                </a:solidFill>
              </a:rPr>
              <a:t>golangtraining</a:t>
            </a:r>
            <a:r>
              <a:rPr lang="en">
                <a:solidFill>
                  <a:srgbClr val="FF0000"/>
                </a:solidFill>
              </a:rPr>
              <a:t> code we just created …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… but first ...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9789"/>
            <a:ext cx="9144001" cy="33039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" name="Google Shape;262;p40"/>
          <p:cNvCxnSpPr/>
          <p:nvPr/>
        </p:nvCxnSpPr>
        <p:spPr>
          <a:xfrm>
            <a:off x="4995800" y="677700"/>
            <a:ext cx="1433700" cy="1451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3" name="Google Shape;263;p40"/>
          <p:cNvSpPr txBox="1"/>
          <p:nvPr/>
        </p:nvSpPr>
        <p:spPr>
          <a:xfrm>
            <a:off x="0" y="0"/>
            <a:ext cx="5595300" cy="8601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… I’m going to rename my package so that when I “go get” the golangtraining package, it won’t already exist in my workspace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1"/>
          <p:cNvSpPr txBox="1"/>
          <p:nvPr>
            <p:ph idx="1" type="subTitle"/>
          </p:nvPr>
        </p:nvSpPr>
        <p:spPr>
          <a:xfrm>
            <a:off x="0" y="2179350"/>
            <a:ext cx="91440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get github.com/goestoeleven/golangtraining</a:t>
            </a:r>
            <a:endParaRPr/>
          </a:p>
        </p:txBody>
      </p:sp>
      <p:sp>
        <p:nvSpPr>
          <p:cNvPr id="269" name="Google Shape;269;p41"/>
          <p:cNvSpPr txBox="1"/>
          <p:nvPr/>
        </p:nvSpPr>
        <p:spPr>
          <a:xfrm>
            <a:off x="0" y="0"/>
            <a:ext cx="3857700" cy="4344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Now I’ll run this command at the terminal ...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0069"/>
            <a:ext cx="9143999" cy="2683362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2"/>
          <p:cNvSpPr txBox="1"/>
          <p:nvPr/>
        </p:nvSpPr>
        <p:spPr>
          <a:xfrm>
            <a:off x="0" y="0"/>
            <a:ext cx="3857700" cy="4344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Now I’ll run this command at the terminal ...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32258"/>
            <a:ext cx="9143999" cy="30789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1" name="Google Shape;281;p43"/>
          <p:cNvCxnSpPr/>
          <p:nvPr/>
        </p:nvCxnSpPr>
        <p:spPr>
          <a:xfrm rot="10800000">
            <a:off x="6925975" y="2183950"/>
            <a:ext cx="1215000" cy="752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2" name="Google Shape;282;p43"/>
          <p:cNvSpPr txBox="1"/>
          <p:nvPr/>
        </p:nvSpPr>
        <p:spPr>
          <a:xfrm>
            <a:off x="5286300" y="2927950"/>
            <a:ext cx="3857700" cy="6081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And you can see, it went and got that code then added it to my workspace.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</a:t>
            </a:r>
            <a:endParaRPr/>
          </a:p>
        </p:txBody>
      </p:sp>
      <p:sp>
        <p:nvSpPr>
          <p:cNvPr id="288" name="Google Shape;288;p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create a new github </a:t>
            </a:r>
            <a:r>
              <a:rPr b="1" lang="en" sz="1200">
                <a:solidFill>
                  <a:srgbClr val="0000FF"/>
                </a:solidFill>
              </a:rPr>
              <a:t>repo</a:t>
            </a:r>
            <a:endParaRPr b="1" sz="1200">
              <a:solidFill>
                <a:srgbClr val="0000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clone the repo to your desktop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choose the correct location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sequentially organizing go code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idiomatic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Char char="●"/>
            </a:pPr>
            <a:r>
              <a:rPr b="1" lang="en" sz="1200">
                <a:solidFill>
                  <a:srgbClr val="0000FF"/>
                </a:solidFill>
              </a:rPr>
              <a:t>.gitignore</a:t>
            </a:r>
            <a:endParaRPr b="1" sz="1200">
              <a:solidFill>
                <a:srgbClr val="0000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.gitignore settings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using webstorm for github commits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checking commits 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using “</a:t>
            </a:r>
            <a:r>
              <a:rPr b="1" lang="en" sz="1200">
                <a:solidFill>
                  <a:srgbClr val="0000FF"/>
                </a:solidFill>
              </a:rPr>
              <a:t>git log</a:t>
            </a:r>
            <a:r>
              <a:rPr lang="en" sz="1200"/>
              <a:t>” at terminal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on github.com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re-creating “hello world”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Char char="●"/>
            </a:pPr>
            <a:r>
              <a:rPr b="1" lang="en" sz="1200">
                <a:solidFill>
                  <a:srgbClr val="0000FF"/>
                </a:solidFill>
              </a:rPr>
              <a:t>go get</a:t>
            </a:r>
            <a:endParaRPr b="1" sz="1200">
              <a:solidFill>
                <a:srgbClr val="0000FF"/>
              </a:solidFill>
            </a:endParaRPr>
          </a:p>
        </p:txBody>
      </p:sp>
      <p:pic>
        <p:nvPicPr>
          <p:cNvPr id="289" name="Google Shape;28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0000" y="3285400"/>
            <a:ext cx="4773999" cy="18581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5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Review Questions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6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</a:t>
            </a:r>
            <a:endParaRPr/>
          </a:p>
        </p:txBody>
      </p:sp>
      <p:sp>
        <p:nvSpPr>
          <p:cNvPr id="300" name="Google Shape;300;p46"/>
          <p:cNvSpPr txBox="1"/>
          <p:nvPr>
            <p:ph idx="1" type="body"/>
          </p:nvPr>
        </p:nvSpPr>
        <p:spPr>
          <a:xfrm>
            <a:off x="457200" y="738500"/>
            <a:ext cx="8457000" cy="44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if you haven’t done so already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create a github.com account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create a repo for this class</a:t>
            </a:r>
            <a:endParaRPr sz="2400"/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/>
              <a:t>add a .gitignore file</a:t>
            </a:r>
            <a:endParaRPr/>
          </a:p>
          <a:p>
            <a:pPr indent="-342900" lvl="3" marL="18288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 are using webstorm, modify the .gitignore file appropriately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○"/>
            </a:pPr>
            <a:r>
              <a:rPr lang="en">
                <a:solidFill>
                  <a:srgbClr val="FF0000"/>
                </a:solidFill>
              </a:rPr>
              <a:t>take a screenshot of your .gitignore file</a:t>
            </a:r>
            <a:endParaRPr>
              <a:solidFill>
                <a:srgbClr val="FF0000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</a:pPr>
            <a:r>
              <a:rPr lang="en" sz="1200">
                <a:solidFill>
                  <a:srgbClr val="000000"/>
                </a:solidFill>
              </a:rPr>
              <a:t>put the screenshot in your Google Drive document which you will submit for this assignment</a:t>
            </a:r>
            <a:endParaRPr sz="1200">
              <a:solidFill>
                <a:srgbClr val="000000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</a:pPr>
            <a:r>
              <a:rPr lang="en" sz="1200">
                <a:solidFill>
                  <a:srgbClr val="000000"/>
                </a:solidFill>
              </a:rPr>
              <a:t>note: taking screenshots only applies to students taking my course; if you are viewing these resources and you are not in my course, please please please do not randomly send me screenshots.</a:t>
            </a:r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928" y="0"/>
            <a:ext cx="876014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1"/>
          <p:cNvSpPr/>
          <p:nvPr/>
        </p:nvSpPr>
        <p:spPr>
          <a:xfrm>
            <a:off x="6152650" y="4427525"/>
            <a:ext cx="1869600" cy="467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1"/>
          <p:cNvSpPr txBox="1"/>
          <p:nvPr/>
        </p:nvSpPr>
        <p:spPr>
          <a:xfrm rot="-2700000">
            <a:off x="-203237" y="903456"/>
            <a:ext cx="2797173" cy="583787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clone repo to your computer ...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</a:t>
            </a:r>
            <a:endParaRPr/>
          </a:p>
        </p:txBody>
      </p:sp>
      <p:sp>
        <p:nvSpPr>
          <p:cNvPr id="306" name="Google Shape;306;p47"/>
          <p:cNvSpPr txBox="1"/>
          <p:nvPr>
            <p:ph idx="1" type="body"/>
          </p:nvPr>
        </p:nvSpPr>
        <p:spPr>
          <a:xfrm>
            <a:off x="457200" y="738500"/>
            <a:ext cx="8457000" cy="44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create the “hello world” program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commit your code to github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look at your “hello world” code on github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○"/>
            </a:pPr>
            <a:r>
              <a:rPr lang="en">
                <a:solidFill>
                  <a:srgbClr val="FF0000"/>
                </a:solidFill>
              </a:rPr>
              <a:t>take a screenshot of this</a:t>
            </a:r>
            <a:endParaRPr>
              <a:solidFill>
                <a:srgbClr val="FF0000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</a:pPr>
            <a:r>
              <a:rPr lang="en" sz="1200">
                <a:solidFill>
                  <a:srgbClr val="000000"/>
                </a:solidFill>
              </a:rPr>
              <a:t>put the screenshot in your Google Drive document which you will submit for this assignment</a:t>
            </a:r>
            <a:endParaRPr sz="1200">
              <a:solidFill>
                <a:srgbClr val="000000"/>
              </a:solidFill>
            </a:endParaRPr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n" sz="1000">
                <a:solidFill>
                  <a:srgbClr val="000000"/>
                </a:solidFill>
              </a:rPr>
              <a:t>(I am not going to repeat these instructions again, so remember to put screenshots in your Google Drive document when you see “take a screenshot of this”)</a:t>
            </a:r>
            <a:endParaRPr sz="1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</a:t>
            </a:r>
            <a:endParaRPr/>
          </a:p>
        </p:txBody>
      </p:sp>
      <p:sp>
        <p:nvSpPr>
          <p:cNvPr id="312" name="Google Shape;312;p4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run </a:t>
            </a:r>
            <a:r>
              <a:rPr b="1" lang="en" sz="2400">
                <a:solidFill>
                  <a:srgbClr val="0000FF"/>
                </a:solidFill>
              </a:rPr>
              <a:t>git log</a:t>
            </a:r>
            <a:r>
              <a:rPr b="1" lang="en" sz="2400"/>
              <a:t> </a:t>
            </a:r>
            <a:r>
              <a:rPr lang="en" sz="2400"/>
              <a:t>at the terminal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rgbClr val="FF0000"/>
                </a:solidFill>
              </a:rPr>
              <a:t>take a screenshot of this</a:t>
            </a:r>
            <a:endParaRPr sz="24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get</a:t>
            </a:r>
            <a:endParaRPr/>
          </a:p>
        </p:txBody>
      </p:sp>
      <p:sp>
        <p:nvSpPr>
          <p:cNvPr id="318" name="Google Shape;318;p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use godoc.org to find some package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run </a:t>
            </a:r>
            <a:r>
              <a:rPr b="1" lang="en" sz="2400">
                <a:solidFill>
                  <a:srgbClr val="0000FF"/>
                </a:solidFill>
              </a:rPr>
              <a:t>go get</a:t>
            </a:r>
            <a:r>
              <a:rPr b="1" lang="en" sz="2400"/>
              <a:t> </a:t>
            </a:r>
            <a:r>
              <a:rPr lang="en" sz="2400"/>
              <a:t>at the terminal to get that package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look in finder to see where that package was stored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○"/>
            </a:pPr>
            <a:r>
              <a:rPr lang="en">
                <a:solidFill>
                  <a:srgbClr val="FF0000"/>
                </a:solidFill>
              </a:rPr>
              <a:t>take a screenshot of this</a:t>
            </a:r>
            <a:endParaRPr>
              <a:solidFill>
                <a:srgbClr val="FF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delete the package from your workspace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0322"/>
            <a:ext cx="9143998" cy="396285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2"/>
          <p:cNvSpPr/>
          <p:nvPr/>
        </p:nvSpPr>
        <p:spPr>
          <a:xfrm>
            <a:off x="0" y="424900"/>
            <a:ext cx="747900" cy="467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2"/>
          <p:cNvSpPr txBox="1"/>
          <p:nvPr/>
        </p:nvSpPr>
        <p:spPr>
          <a:xfrm rot="-2700000">
            <a:off x="-203237" y="903456"/>
            <a:ext cx="2797173" cy="583787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clone repo to your computer ...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67596"/>
            <a:ext cx="9144002" cy="300830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/>
          <p:nvPr/>
        </p:nvSpPr>
        <p:spPr>
          <a:xfrm>
            <a:off x="0" y="909300"/>
            <a:ext cx="747900" cy="467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3"/>
          <p:cNvSpPr txBox="1"/>
          <p:nvPr/>
        </p:nvSpPr>
        <p:spPr>
          <a:xfrm rot="-2700000">
            <a:off x="-203237" y="903456"/>
            <a:ext cx="2797173" cy="583787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clone repo to your computer ...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751" y="0"/>
            <a:ext cx="6230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/>
          <p:nvPr/>
        </p:nvSpPr>
        <p:spPr>
          <a:xfrm>
            <a:off x="1971575" y="1555150"/>
            <a:ext cx="2319900" cy="3042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 txBox="1"/>
          <p:nvPr/>
        </p:nvSpPr>
        <p:spPr>
          <a:xfrm>
            <a:off x="4656975" y="2276400"/>
            <a:ext cx="4026600" cy="14595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Example of folder structure:</a:t>
            </a:r>
            <a:endParaRPr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>
                <a:solidFill>
                  <a:srgbClr val="FF0000"/>
                </a:solidFill>
              </a:rPr>
              <a:t>not idiomatic go</a:t>
            </a:r>
            <a:endParaRPr>
              <a:solidFill>
                <a:srgbClr val="FF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○"/>
            </a:pPr>
            <a:r>
              <a:rPr lang="en">
                <a:solidFill>
                  <a:srgbClr val="FF0000"/>
                </a:solidFill>
              </a:rPr>
              <a:t>shouldn’t start packages (folders) with a number</a:t>
            </a:r>
            <a:endParaRPr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>
                <a:solidFill>
                  <a:srgbClr val="FF0000"/>
                </a:solidFill>
              </a:rPr>
              <a:t>I use this style, however, for storing sequentially organized files 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2275" y="3768900"/>
            <a:ext cx="3531725" cy="13746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/>
          <p:nvPr/>
        </p:nvSpPr>
        <p:spPr>
          <a:xfrm>
            <a:off x="4444550" y="2328475"/>
            <a:ext cx="747900" cy="26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 txBox="1"/>
          <p:nvPr/>
        </p:nvSpPr>
        <p:spPr>
          <a:xfrm rot="-2700000">
            <a:off x="-203237" y="903456"/>
            <a:ext cx="2797173" cy="583787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open your repo in webstorm ...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3565"/>
            <a:ext cx="9144000" cy="311637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/>
          <p:nvPr/>
        </p:nvSpPr>
        <p:spPr>
          <a:xfrm>
            <a:off x="237975" y="951775"/>
            <a:ext cx="747900" cy="26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 txBox="1"/>
          <p:nvPr/>
        </p:nvSpPr>
        <p:spPr>
          <a:xfrm rot="-2700000">
            <a:off x="-203237" y="903456"/>
            <a:ext cx="2797173" cy="583787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open your repo in webstorm ...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